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9" r:id="rId4"/>
    <p:sldId id="260" r:id="rId5"/>
    <p:sldId id="261" r:id="rId6"/>
    <p:sldId id="267" r:id="rId7"/>
    <p:sldId id="268" r:id="rId8"/>
  </p:sldIdLst>
  <p:sldSz cx="14630400" cy="8229600"/>
  <p:notesSz cx="8229600" cy="14630400"/>
  <p:embeddedFontLst>
    <p:embeddedFont>
      <p:font typeface="Quattrocento" panose="02020502030000000404" pitchFamily="18" charset="0"/>
      <p:regular r:id="rId10"/>
      <p:bold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yana BR" userId="957cfff881166185" providerId="LiveId" clId="{D9214E3C-330D-46A1-8F95-CE8286582F8F}"/>
    <pc:docChg chg="delSld">
      <pc:chgData name="Nayana BR" userId="957cfff881166185" providerId="LiveId" clId="{D9214E3C-330D-46A1-8F95-CE8286582F8F}" dt="2024-10-06T10:17:56.683" v="5" actId="2696"/>
      <pc:docMkLst>
        <pc:docMk/>
      </pc:docMkLst>
      <pc:sldChg chg="del">
        <pc:chgData name="Nayana BR" userId="957cfff881166185" providerId="LiveId" clId="{D9214E3C-330D-46A1-8F95-CE8286582F8F}" dt="2024-10-06T10:17:17.561" v="0" actId="2696"/>
        <pc:sldMkLst>
          <pc:docMk/>
          <pc:sldMk cId="0" sldId="258"/>
        </pc:sldMkLst>
      </pc:sldChg>
      <pc:sldChg chg="del">
        <pc:chgData name="Nayana BR" userId="957cfff881166185" providerId="LiveId" clId="{D9214E3C-330D-46A1-8F95-CE8286582F8F}" dt="2024-10-06T10:17:43.771" v="3" actId="2696"/>
        <pc:sldMkLst>
          <pc:docMk/>
          <pc:sldMk cId="0" sldId="262"/>
        </pc:sldMkLst>
      </pc:sldChg>
      <pc:sldChg chg="del">
        <pc:chgData name="Nayana BR" userId="957cfff881166185" providerId="LiveId" clId="{D9214E3C-330D-46A1-8F95-CE8286582F8F}" dt="2024-10-06T10:17:52.694" v="4" actId="2696"/>
        <pc:sldMkLst>
          <pc:docMk/>
          <pc:sldMk cId="0" sldId="263"/>
        </pc:sldMkLst>
      </pc:sldChg>
      <pc:sldChg chg="del">
        <pc:chgData name="Nayana BR" userId="957cfff881166185" providerId="LiveId" clId="{D9214E3C-330D-46A1-8F95-CE8286582F8F}" dt="2024-10-06T10:17:23.457" v="1" actId="2696"/>
        <pc:sldMkLst>
          <pc:docMk/>
          <pc:sldMk cId="0" sldId="264"/>
        </pc:sldMkLst>
      </pc:sldChg>
      <pc:sldChg chg="del">
        <pc:chgData name="Nayana BR" userId="957cfff881166185" providerId="LiveId" clId="{D9214E3C-330D-46A1-8F95-CE8286582F8F}" dt="2024-10-06T10:17:26.854" v="2" actId="2696"/>
        <pc:sldMkLst>
          <pc:docMk/>
          <pc:sldMk cId="0" sldId="265"/>
        </pc:sldMkLst>
      </pc:sldChg>
      <pc:sldChg chg="del">
        <pc:chgData name="Nayana BR" userId="957cfff881166185" providerId="LiveId" clId="{D9214E3C-330D-46A1-8F95-CE8286582F8F}" dt="2024-10-06T10:17:56.683" v="5" actId="2696"/>
        <pc:sldMkLst>
          <pc:docMk/>
          <pc:sldMk cId="0" sldId="266"/>
        </pc:sldMkLst>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46880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687473"/>
            <a:ext cx="7468553" cy="1408033"/>
          </a:xfrm>
          <a:prstGeom prst="rect">
            <a:avLst/>
          </a:prstGeom>
          <a:noFill/>
          <a:ln/>
        </p:spPr>
        <p:txBody>
          <a:bodyPr wrap="none" lIns="0" tIns="0" rIns="0" bIns="0" rtlCol="0" anchor="t"/>
          <a:lstStyle/>
          <a:p>
            <a:pPr marL="0" indent="0">
              <a:lnSpc>
                <a:spcPts val="11050"/>
              </a:lnSpc>
              <a:buNone/>
            </a:pPr>
            <a:r>
              <a:rPr lang="en-US" sz="8850" b="1" dirty="0">
                <a:solidFill>
                  <a:srgbClr val="FFD9BE"/>
                </a:solidFill>
                <a:latin typeface="Quattrocento" pitchFamily="34" charset="0"/>
                <a:ea typeface="Quattrocento" pitchFamily="34" charset="-122"/>
                <a:cs typeface="Quattrocento" pitchFamily="34" charset="-120"/>
              </a:rPr>
              <a:t>Climate Story</a:t>
            </a:r>
            <a:endParaRPr lang="en-US" sz="8850" dirty="0"/>
          </a:p>
        </p:txBody>
      </p:sp>
      <p:sp>
        <p:nvSpPr>
          <p:cNvPr id="4" name="Text 1"/>
          <p:cNvSpPr/>
          <p:nvPr/>
        </p:nvSpPr>
        <p:spPr>
          <a:xfrm>
            <a:off x="837724" y="3454479"/>
            <a:ext cx="7468553"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5" name="Text 2"/>
          <p:cNvSpPr/>
          <p:nvPr/>
        </p:nvSpPr>
        <p:spPr>
          <a:xfrm>
            <a:off x="837724" y="4106704"/>
            <a:ext cx="7468553"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6" name="Text 3"/>
          <p:cNvSpPr/>
          <p:nvPr/>
        </p:nvSpPr>
        <p:spPr>
          <a:xfrm>
            <a:off x="837724" y="4758928"/>
            <a:ext cx="7468553"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7" name="Text 4"/>
          <p:cNvSpPr/>
          <p:nvPr/>
        </p:nvSpPr>
        <p:spPr>
          <a:xfrm>
            <a:off x="837724" y="5411152"/>
            <a:ext cx="7468553" cy="383024"/>
          </a:xfrm>
          <a:prstGeom prst="rect">
            <a:avLst/>
          </a:prstGeom>
          <a:noFill/>
          <a:ln/>
        </p:spPr>
        <p:txBody>
          <a:bodyPr wrap="none" lIns="0" tIns="0" rIns="0" bIns="0" rtlCol="0" anchor="t"/>
          <a:lstStyle/>
          <a:p>
            <a:pPr marL="0" indent="0">
              <a:lnSpc>
                <a:spcPts val="3000"/>
              </a:lnSpc>
              <a:buNone/>
            </a:pPr>
            <a:endParaRPr lang="en-US" sz="1850" dirty="0"/>
          </a:p>
        </p:txBody>
      </p:sp>
      <p:sp>
        <p:nvSpPr>
          <p:cNvPr id="8" name="Text 5"/>
          <p:cNvSpPr/>
          <p:nvPr/>
        </p:nvSpPr>
        <p:spPr>
          <a:xfrm>
            <a:off x="837724" y="6063377"/>
            <a:ext cx="7468553" cy="478631"/>
          </a:xfrm>
          <a:prstGeom prst="rect">
            <a:avLst/>
          </a:prstGeom>
          <a:noFill/>
          <a:ln/>
        </p:spPr>
        <p:txBody>
          <a:bodyPr wrap="none" lIns="0" tIns="0" rIns="0" bIns="0" rtlCol="0" anchor="t"/>
          <a:lstStyle/>
          <a:p>
            <a:pPr marL="0" indent="0">
              <a:lnSpc>
                <a:spcPts val="3750"/>
              </a:lnSpc>
              <a:buNone/>
            </a:pPr>
            <a:r>
              <a:rPr lang="en-US" sz="2350" dirty="0">
                <a:solidFill>
                  <a:srgbClr val="F9EEE7"/>
                </a:solidFill>
                <a:latin typeface="Quattrocento" pitchFamily="34" charset="0"/>
                <a:ea typeface="Quattrocento" pitchFamily="34" charset="-122"/>
                <a:cs typeface="Quattrocento" pitchFamily="34" charset="-120"/>
              </a:rPr>
              <a:t>Presented by  team </a:t>
            </a:r>
            <a:r>
              <a:rPr lang="en-US" sz="2350" b="1" dirty="0">
                <a:solidFill>
                  <a:srgbClr val="F9EEE7"/>
                </a:solidFill>
                <a:latin typeface="Quattrocento" pitchFamily="34" charset="0"/>
                <a:ea typeface="Quattrocento" pitchFamily="34" charset="-122"/>
                <a:cs typeface="Quattrocento" pitchFamily="34" charset="-120"/>
              </a:rPr>
              <a:t>ORBITON</a:t>
            </a:r>
            <a:endParaRPr lang="en-US" sz="2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986552"/>
            <a:ext cx="6470213" cy="704017"/>
          </a:xfrm>
          <a:prstGeom prst="rect">
            <a:avLst/>
          </a:prstGeom>
          <a:noFill/>
          <a:ln/>
        </p:spPr>
        <p:txBody>
          <a:bodyPr wrap="none" lIns="0" tIns="0" rIns="0" bIns="0" rtlCol="0" anchor="t"/>
          <a:lstStyle/>
          <a:p>
            <a:pPr marL="0" indent="0">
              <a:lnSpc>
                <a:spcPts val="5500"/>
              </a:lnSpc>
              <a:buNone/>
            </a:pPr>
            <a:r>
              <a:rPr lang="en-US" sz="4400" b="1" dirty="0">
                <a:solidFill>
                  <a:srgbClr val="FFD9BE"/>
                </a:solidFill>
                <a:latin typeface="Quattrocento" pitchFamily="34" charset="0"/>
                <a:ea typeface="Quattrocento" pitchFamily="34" charset="-122"/>
                <a:cs typeface="Quattrocento" pitchFamily="34" charset="-120"/>
              </a:rPr>
              <a:t>What is Climate Change?</a:t>
            </a:r>
            <a:endParaRPr lang="en-US" sz="4400" dirty="0"/>
          </a:p>
        </p:txBody>
      </p:sp>
      <p:sp>
        <p:nvSpPr>
          <p:cNvPr id="3" name="Text 1"/>
          <p:cNvSpPr/>
          <p:nvPr/>
        </p:nvSpPr>
        <p:spPr>
          <a:xfrm>
            <a:off x="837724" y="2169319"/>
            <a:ext cx="12954952"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Climate change refers to the long-term shift in global weather patterns and temperatures. It is primarily driven by the increasing concentration of greenhouse gases in the Earth's atmosphere, resulting in a warming effect. This warming effect leads to various changes, including rising sea levels, melting glaciers, and more frequent and intense extreme weather events.</a:t>
            </a:r>
            <a:endParaRPr lang="en-US" sz="1850" dirty="0"/>
          </a:p>
        </p:txBody>
      </p:sp>
      <p:sp>
        <p:nvSpPr>
          <p:cNvPr id="4" name="Shape 2"/>
          <p:cNvSpPr/>
          <p:nvPr/>
        </p:nvSpPr>
        <p:spPr>
          <a:xfrm>
            <a:off x="837724" y="3970615"/>
            <a:ext cx="6357818" cy="3272314"/>
          </a:xfrm>
          <a:prstGeom prst="roundRect">
            <a:avLst>
              <a:gd name="adj" fmla="val 1097"/>
            </a:avLst>
          </a:prstGeom>
          <a:solidFill>
            <a:srgbClr val="315251"/>
          </a:solidFill>
          <a:ln/>
        </p:spPr>
      </p:sp>
      <p:sp>
        <p:nvSpPr>
          <p:cNvPr id="5" name="Text 3"/>
          <p:cNvSpPr/>
          <p:nvPr/>
        </p:nvSpPr>
        <p:spPr>
          <a:xfrm>
            <a:off x="1077039" y="4209931"/>
            <a:ext cx="3606998"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Natural Climate Fluctuations</a:t>
            </a:r>
            <a:endParaRPr lang="en-US" sz="2200" dirty="0"/>
          </a:p>
        </p:txBody>
      </p:sp>
      <p:sp>
        <p:nvSpPr>
          <p:cNvPr id="6" name="Text 4"/>
          <p:cNvSpPr/>
          <p:nvPr/>
        </p:nvSpPr>
        <p:spPr>
          <a:xfrm>
            <a:off x="1077039" y="4705469"/>
            <a:ext cx="5879187" cy="2298144"/>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While human activities are the primary driver of current climate change, the Earth's climate has naturally fluctuated over geological time scales. These fluctuations are driven by factors such as volcanic eruptions, solar radiation variations, and Earth's orbital changes.</a:t>
            </a:r>
            <a:endParaRPr lang="en-US" sz="1850" dirty="0"/>
          </a:p>
        </p:txBody>
      </p:sp>
      <p:sp>
        <p:nvSpPr>
          <p:cNvPr id="7" name="Shape 5"/>
          <p:cNvSpPr/>
          <p:nvPr/>
        </p:nvSpPr>
        <p:spPr>
          <a:xfrm>
            <a:off x="7434858" y="3970615"/>
            <a:ext cx="6357818" cy="3272314"/>
          </a:xfrm>
          <a:prstGeom prst="roundRect">
            <a:avLst>
              <a:gd name="adj" fmla="val 1097"/>
            </a:avLst>
          </a:prstGeom>
          <a:solidFill>
            <a:srgbClr val="315251"/>
          </a:solidFill>
          <a:ln/>
        </p:spPr>
      </p:sp>
      <p:sp>
        <p:nvSpPr>
          <p:cNvPr id="8" name="Text 6"/>
          <p:cNvSpPr/>
          <p:nvPr/>
        </p:nvSpPr>
        <p:spPr>
          <a:xfrm>
            <a:off x="7674173" y="4209931"/>
            <a:ext cx="3976568" cy="351949"/>
          </a:xfrm>
          <a:prstGeom prst="rect">
            <a:avLst/>
          </a:prstGeom>
          <a:noFill/>
          <a:ln/>
        </p:spPr>
        <p:txBody>
          <a:bodyPr wrap="none" lIns="0" tIns="0" rIns="0" bIns="0" rtlCol="0" anchor="t"/>
          <a:lstStyle/>
          <a:p>
            <a:pPr marL="0" indent="0">
              <a:lnSpc>
                <a:spcPts val="2750"/>
              </a:lnSpc>
              <a:buNone/>
            </a:pPr>
            <a:r>
              <a:rPr lang="en-US" sz="2200" dirty="0">
                <a:solidFill>
                  <a:srgbClr val="F9EEE7"/>
                </a:solidFill>
                <a:latin typeface="Quattrocento" pitchFamily="34" charset="0"/>
                <a:ea typeface="Quattrocento" pitchFamily="34" charset="-122"/>
                <a:cs typeface="Quattrocento" pitchFamily="34" charset="-120"/>
              </a:rPr>
              <a:t>Anthropogenic Climate Change</a:t>
            </a:r>
            <a:endParaRPr lang="en-US" sz="2200" dirty="0"/>
          </a:p>
        </p:txBody>
      </p:sp>
      <p:sp>
        <p:nvSpPr>
          <p:cNvPr id="9" name="Text 7"/>
          <p:cNvSpPr/>
          <p:nvPr/>
        </p:nvSpPr>
        <p:spPr>
          <a:xfrm>
            <a:off x="7674173" y="4705469"/>
            <a:ext cx="5879187" cy="2298144"/>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Since the Industrial Revolution, human activities, particularly the burning of fossil fuels, have released massive amounts of greenhouse gases into the atmosphere. These gases trap heat, leading to a significant warming effect that has accelerated climate change beyond natural fluctuations.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41866" y="572333"/>
            <a:ext cx="4315063" cy="539353"/>
          </a:xfrm>
          <a:prstGeom prst="rect">
            <a:avLst/>
          </a:prstGeom>
          <a:noFill/>
          <a:ln/>
        </p:spPr>
        <p:txBody>
          <a:bodyPr wrap="none" lIns="0" tIns="0" rIns="0" bIns="0" rtlCol="0" anchor="t"/>
          <a:lstStyle/>
          <a:p>
            <a:pPr marL="0" indent="0">
              <a:lnSpc>
                <a:spcPts val="4200"/>
              </a:lnSpc>
              <a:buNone/>
            </a:pPr>
            <a:r>
              <a:rPr lang="en-US" sz="3350" b="1" dirty="0">
                <a:solidFill>
                  <a:srgbClr val="FFD9BE"/>
                </a:solidFill>
                <a:latin typeface="Quattrocento" pitchFamily="34" charset="0"/>
                <a:ea typeface="Quattrocento" pitchFamily="34" charset="-122"/>
                <a:cs typeface="Quattrocento" pitchFamily="34" charset="-120"/>
              </a:rPr>
              <a:t>Climate Story of 2023</a:t>
            </a:r>
            <a:endParaRPr lang="en-US" sz="3350" dirty="0"/>
          </a:p>
        </p:txBody>
      </p:sp>
      <p:pic>
        <p:nvPicPr>
          <p:cNvPr id="3" name="Image 0" descr="preencoded.png"/>
          <p:cNvPicPr>
            <a:picLocks noChangeAspect="1"/>
          </p:cNvPicPr>
          <p:nvPr/>
        </p:nvPicPr>
        <p:blipFill>
          <a:blip r:embed="rId3"/>
          <a:stretch>
            <a:fillRect/>
          </a:stretch>
        </p:blipFill>
        <p:spPr>
          <a:xfrm>
            <a:off x="641866" y="1478399"/>
            <a:ext cx="4265533" cy="2636282"/>
          </a:xfrm>
          <a:prstGeom prst="rect">
            <a:avLst/>
          </a:prstGeom>
        </p:spPr>
      </p:pic>
      <p:sp>
        <p:nvSpPr>
          <p:cNvPr id="4" name="Text 1"/>
          <p:cNvSpPr/>
          <p:nvPr/>
        </p:nvSpPr>
        <p:spPr>
          <a:xfrm>
            <a:off x="641866" y="4343876"/>
            <a:ext cx="2739985" cy="269677"/>
          </a:xfrm>
          <a:prstGeom prst="rect">
            <a:avLst/>
          </a:prstGeom>
          <a:noFill/>
          <a:ln/>
        </p:spPr>
        <p:txBody>
          <a:bodyPr wrap="none" lIns="0" tIns="0" rIns="0" bIns="0" rtlCol="0" anchor="t"/>
          <a:lstStyle/>
          <a:p>
            <a:pPr marL="0" indent="0" algn="l">
              <a:lnSpc>
                <a:spcPts val="2100"/>
              </a:lnSpc>
              <a:buNone/>
            </a:pPr>
            <a:r>
              <a:rPr lang="en-US" sz="1650" dirty="0">
                <a:solidFill>
                  <a:srgbClr val="F9EEE7"/>
                </a:solidFill>
                <a:latin typeface="Quattrocento" pitchFamily="34" charset="0"/>
                <a:ea typeface="Quattrocento" pitchFamily="34" charset="-122"/>
                <a:cs typeface="Quattrocento" pitchFamily="34" charset="-120"/>
              </a:rPr>
              <a:t>Record-Breaking Heatwaves</a:t>
            </a:r>
            <a:endParaRPr lang="en-US" sz="1650" dirty="0"/>
          </a:p>
        </p:txBody>
      </p:sp>
      <p:sp>
        <p:nvSpPr>
          <p:cNvPr id="5" name="Text 2"/>
          <p:cNvSpPr/>
          <p:nvPr/>
        </p:nvSpPr>
        <p:spPr>
          <a:xfrm>
            <a:off x="641866" y="4723567"/>
            <a:ext cx="4265533" cy="2346960"/>
          </a:xfrm>
          <a:prstGeom prst="rect">
            <a:avLst/>
          </a:prstGeom>
          <a:noFill/>
          <a:ln/>
        </p:spPr>
        <p:txBody>
          <a:bodyPr wrap="square" lIns="0" tIns="0" rIns="0" bIns="0" rtlCol="0" anchor="t"/>
          <a:lstStyle/>
          <a:p>
            <a:pPr marL="0" indent="0" algn="l">
              <a:lnSpc>
                <a:spcPts val="2300"/>
              </a:lnSpc>
              <a:buNone/>
            </a:pPr>
            <a:r>
              <a:rPr lang="en-US" sz="1400" dirty="0">
                <a:solidFill>
                  <a:srgbClr val="F9EEE7"/>
                </a:solidFill>
                <a:latin typeface="Quattrocento" pitchFamily="34" charset="0"/>
                <a:ea typeface="Quattrocento" pitchFamily="34" charset="-122"/>
                <a:cs typeface="Quattrocento" pitchFamily="34" charset="-120"/>
              </a:rPr>
              <a:t>2023 saw scorching heatwaves across Europe and North America, leading to wildfires and health issues. The intense heat broke temperature records in numerous locations, exceeding previous highs by significant margins. These heatwaves had a devastating impact, igniting wildfires that ravaged forests and destroyed homes, while also leading to heat-related illnesses and deaths.</a:t>
            </a:r>
            <a:endParaRPr lang="en-US" sz="1400" dirty="0"/>
          </a:p>
        </p:txBody>
      </p:sp>
      <p:pic>
        <p:nvPicPr>
          <p:cNvPr id="6" name="Image 1" descr="preencoded.png"/>
          <p:cNvPicPr>
            <a:picLocks noChangeAspect="1"/>
          </p:cNvPicPr>
          <p:nvPr/>
        </p:nvPicPr>
        <p:blipFill>
          <a:blip r:embed="rId4"/>
          <a:stretch>
            <a:fillRect/>
          </a:stretch>
        </p:blipFill>
        <p:spPr>
          <a:xfrm>
            <a:off x="5182433" y="1478399"/>
            <a:ext cx="4265533" cy="2636282"/>
          </a:xfrm>
          <a:prstGeom prst="rect">
            <a:avLst/>
          </a:prstGeom>
        </p:spPr>
      </p:pic>
      <p:sp>
        <p:nvSpPr>
          <p:cNvPr id="7" name="Text 3"/>
          <p:cNvSpPr/>
          <p:nvPr/>
        </p:nvSpPr>
        <p:spPr>
          <a:xfrm>
            <a:off x="5182433" y="4343876"/>
            <a:ext cx="2157532" cy="269677"/>
          </a:xfrm>
          <a:prstGeom prst="rect">
            <a:avLst/>
          </a:prstGeom>
          <a:noFill/>
          <a:ln/>
        </p:spPr>
        <p:txBody>
          <a:bodyPr wrap="none" lIns="0" tIns="0" rIns="0" bIns="0" rtlCol="0" anchor="t"/>
          <a:lstStyle/>
          <a:p>
            <a:pPr marL="0" indent="0" algn="l">
              <a:lnSpc>
                <a:spcPts val="2100"/>
              </a:lnSpc>
              <a:buNone/>
            </a:pPr>
            <a:r>
              <a:rPr lang="en-US" sz="1650" dirty="0">
                <a:solidFill>
                  <a:srgbClr val="F9EEE7"/>
                </a:solidFill>
                <a:latin typeface="Quattrocento" pitchFamily="34" charset="0"/>
                <a:ea typeface="Quattrocento" pitchFamily="34" charset="-122"/>
                <a:cs typeface="Quattrocento" pitchFamily="34" charset="-120"/>
              </a:rPr>
              <a:t>Devastating Floods</a:t>
            </a:r>
            <a:endParaRPr lang="en-US" sz="1650" dirty="0"/>
          </a:p>
        </p:txBody>
      </p:sp>
      <p:sp>
        <p:nvSpPr>
          <p:cNvPr id="8" name="Text 4"/>
          <p:cNvSpPr/>
          <p:nvPr/>
        </p:nvSpPr>
        <p:spPr>
          <a:xfrm>
            <a:off x="5182433" y="4723567"/>
            <a:ext cx="4265533" cy="2933700"/>
          </a:xfrm>
          <a:prstGeom prst="rect">
            <a:avLst/>
          </a:prstGeom>
          <a:noFill/>
          <a:ln/>
        </p:spPr>
        <p:txBody>
          <a:bodyPr wrap="square" lIns="0" tIns="0" rIns="0" bIns="0" rtlCol="0" anchor="t"/>
          <a:lstStyle/>
          <a:p>
            <a:pPr marL="0" indent="0" algn="l">
              <a:lnSpc>
                <a:spcPts val="2300"/>
              </a:lnSpc>
              <a:buNone/>
            </a:pPr>
            <a:r>
              <a:rPr lang="en-US" sz="1400" dirty="0">
                <a:solidFill>
                  <a:srgbClr val="F9EEE7"/>
                </a:solidFill>
                <a:latin typeface="Quattrocento" pitchFamily="34" charset="0"/>
                <a:ea typeface="Quattrocento" pitchFamily="34" charset="-122"/>
                <a:cs typeface="Quattrocento" pitchFamily="34" charset="-120"/>
              </a:rPr>
              <a:t>Monsoon rains caused catastrophic flooding in regions like Pakistan and India, displacing millions. These floods were the result of heavy monsoon rains that exceeded historical averages, leading to widespread inundation and destruction. Millions of people were displaced from their homes, and infrastructure was severely damaged. The floods caused significant economic losses and disruptions to daily life, highlighting the vulnerability of these regions to extreme weather events.</a:t>
            </a:r>
            <a:endParaRPr lang="en-US" sz="1400" dirty="0"/>
          </a:p>
        </p:txBody>
      </p:sp>
      <p:pic>
        <p:nvPicPr>
          <p:cNvPr id="9" name="Image 2" descr="preencoded.png"/>
          <p:cNvPicPr>
            <a:picLocks noChangeAspect="1"/>
          </p:cNvPicPr>
          <p:nvPr/>
        </p:nvPicPr>
        <p:blipFill>
          <a:blip r:embed="rId5"/>
          <a:stretch>
            <a:fillRect/>
          </a:stretch>
        </p:blipFill>
        <p:spPr>
          <a:xfrm>
            <a:off x="9723001" y="1478399"/>
            <a:ext cx="4265533" cy="2636282"/>
          </a:xfrm>
          <a:prstGeom prst="rect">
            <a:avLst/>
          </a:prstGeom>
        </p:spPr>
      </p:pic>
      <p:sp>
        <p:nvSpPr>
          <p:cNvPr id="10" name="Text 5"/>
          <p:cNvSpPr/>
          <p:nvPr/>
        </p:nvSpPr>
        <p:spPr>
          <a:xfrm>
            <a:off x="9723001" y="4343876"/>
            <a:ext cx="2604373" cy="269677"/>
          </a:xfrm>
          <a:prstGeom prst="rect">
            <a:avLst/>
          </a:prstGeom>
          <a:noFill/>
          <a:ln/>
        </p:spPr>
        <p:txBody>
          <a:bodyPr wrap="none" lIns="0" tIns="0" rIns="0" bIns="0" rtlCol="0" anchor="t"/>
          <a:lstStyle/>
          <a:p>
            <a:pPr marL="0" indent="0" algn="l">
              <a:lnSpc>
                <a:spcPts val="2100"/>
              </a:lnSpc>
              <a:buNone/>
            </a:pPr>
            <a:r>
              <a:rPr lang="en-US" sz="1650" dirty="0">
                <a:solidFill>
                  <a:srgbClr val="F9EEE7"/>
                </a:solidFill>
                <a:latin typeface="Quattrocento" pitchFamily="34" charset="0"/>
                <a:ea typeface="Quattrocento" pitchFamily="34" charset="-122"/>
                <a:cs typeface="Quattrocento" pitchFamily="34" charset="-120"/>
              </a:rPr>
              <a:t>Continued Warming Trend</a:t>
            </a:r>
            <a:endParaRPr lang="en-US" sz="1650" dirty="0"/>
          </a:p>
        </p:txBody>
      </p:sp>
      <p:sp>
        <p:nvSpPr>
          <p:cNvPr id="11" name="Text 6"/>
          <p:cNvSpPr/>
          <p:nvPr/>
        </p:nvSpPr>
        <p:spPr>
          <a:xfrm>
            <a:off x="9723001" y="4723567"/>
            <a:ext cx="4265533" cy="2346960"/>
          </a:xfrm>
          <a:prstGeom prst="rect">
            <a:avLst/>
          </a:prstGeom>
          <a:noFill/>
          <a:ln/>
        </p:spPr>
        <p:txBody>
          <a:bodyPr wrap="square" lIns="0" tIns="0" rIns="0" bIns="0" rtlCol="0" anchor="t"/>
          <a:lstStyle/>
          <a:p>
            <a:pPr marL="0" indent="0" algn="l">
              <a:lnSpc>
                <a:spcPts val="2300"/>
              </a:lnSpc>
              <a:buNone/>
            </a:pPr>
            <a:r>
              <a:rPr lang="en-US" sz="1400" dirty="0">
                <a:solidFill>
                  <a:srgbClr val="F9EEE7"/>
                </a:solidFill>
                <a:latin typeface="Quattrocento" pitchFamily="34" charset="0"/>
                <a:ea typeface="Quattrocento" pitchFamily="34" charset="-122"/>
                <a:cs typeface="Quattrocento" pitchFamily="34" charset="-120"/>
              </a:rPr>
              <a:t>Global average temperatures continued to rise, exceeding pre-industrial levels. This continued warming trend underscores the urgent need for global action to mitigate climate change. The rising temperatures are contributing to the severity of extreme weather events, melting glaciers, and rising sea levels, which are having a profound impact on ecosystems, economies, and human societies.</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741640"/>
            <a:ext cx="7468553" cy="1408033"/>
          </a:xfrm>
          <a:prstGeom prst="rect">
            <a:avLst/>
          </a:prstGeom>
          <a:noFill/>
          <a:ln/>
        </p:spPr>
        <p:txBody>
          <a:bodyPr wrap="square" lIns="0" tIns="0" rIns="0" bIns="0" rtlCol="0" anchor="t"/>
          <a:lstStyle/>
          <a:p>
            <a:pPr marL="0" indent="0">
              <a:lnSpc>
                <a:spcPts val="5500"/>
              </a:lnSpc>
              <a:buNone/>
            </a:pPr>
            <a:r>
              <a:rPr lang="en-US" sz="4400" b="1" dirty="0">
                <a:solidFill>
                  <a:srgbClr val="FFD9BE"/>
                </a:solidFill>
                <a:latin typeface="Quattrocento" pitchFamily="34" charset="0"/>
                <a:ea typeface="Quattrocento" pitchFamily="34" charset="-122"/>
                <a:cs typeface="Quattrocento" pitchFamily="34" charset="-120"/>
              </a:rPr>
              <a:t>Why 2023 Was a Year of Climate Change</a:t>
            </a:r>
            <a:endParaRPr lang="en-US" sz="4400" dirty="0"/>
          </a:p>
        </p:txBody>
      </p:sp>
      <p:sp>
        <p:nvSpPr>
          <p:cNvPr id="4" name="Text 1"/>
          <p:cNvSpPr/>
          <p:nvPr/>
        </p:nvSpPr>
        <p:spPr>
          <a:xfrm>
            <a:off x="837724" y="2508647"/>
            <a:ext cx="7468553" cy="4979313"/>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2023 was the warmest year in the 174-year observation record. Record-breaking heatwaves, devastating floods, and continued warming trends highlighted the urgency of addressing climate change. These events demonstrated the real-world consequences of climate change and reinforced the need for immediate action. The impacts of climate change were felt across the globe, affecting millions of people and ecosystems. The urgency of addressing climate change became increasingly apparent in 2023, as the consequences of inaction became undeniable. From scorching heatwaves to catastrophic floods, the year showcased the devastating effects of a warming planet. The need for global cooperation and decisive action to mitigate climate change has never been more pressing.</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040011"/>
            <a:ext cx="7150537" cy="704017"/>
          </a:xfrm>
          <a:prstGeom prst="rect">
            <a:avLst/>
          </a:prstGeom>
          <a:noFill/>
          <a:ln/>
        </p:spPr>
        <p:txBody>
          <a:bodyPr wrap="none" lIns="0" tIns="0" rIns="0" bIns="0" rtlCol="0" anchor="t"/>
          <a:lstStyle/>
          <a:p>
            <a:pPr marL="0" indent="0">
              <a:lnSpc>
                <a:spcPts val="5500"/>
              </a:lnSpc>
              <a:buNone/>
            </a:pPr>
            <a:r>
              <a:rPr lang="en-US" sz="4400" b="1" dirty="0">
                <a:solidFill>
                  <a:srgbClr val="FFD9BE"/>
                </a:solidFill>
                <a:latin typeface="Quattrocento" pitchFamily="34" charset="0"/>
                <a:ea typeface="Quattrocento" pitchFamily="34" charset="-122"/>
                <a:cs typeface="Quattrocento" pitchFamily="34" charset="-120"/>
              </a:rPr>
              <a:t>Website on Climate Change</a:t>
            </a:r>
            <a:endParaRPr lang="en-US" sz="4400" dirty="0"/>
          </a:p>
        </p:txBody>
      </p:sp>
      <p:sp>
        <p:nvSpPr>
          <p:cNvPr id="3" name="Text 1"/>
          <p:cNvSpPr/>
          <p:nvPr/>
        </p:nvSpPr>
        <p:spPr>
          <a:xfrm>
            <a:off x="837724" y="2103001"/>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Our website serves as a comprehensive resource dedicated to raising awareness about climate change and promoting sustainable practices. It features:</a:t>
            </a:r>
            <a:endParaRPr lang="en-US" sz="1850" dirty="0"/>
          </a:p>
        </p:txBody>
      </p:sp>
      <p:sp>
        <p:nvSpPr>
          <p:cNvPr id="4" name="Text 2"/>
          <p:cNvSpPr/>
          <p:nvPr/>
        </p:nvSpPr>
        <p:spPr>
          <a:xfrm>
            <a:off x="1220629" y="3138249"/>
            <a:ext cx="12572048" cy="383024"/>
          </a:xfrm>
          <a:prstGeom prst="rect">
            <a:avLst/>
          </a:prstGeom>
          <a:noFill/>
          <a:ln/>
        </p:spPr>
        <p:txBody>
          <a:bodyPr wrap="none" lIns="0" tIns="0" rIns="0" bIns="0" rtlCol="0" anchor="t"/>
          <a:lstStyle/>
          <a:p>
            <a:pPr marL="342900" indent="-342900" algn="l">
              <a:lnSpc>
                <a:spcPts val="3000"/>
              </a:lnSpc>
              <a:buSzPct val="100000"/>
              <a:buChar char="•"/>
            </a:pPr>
            <a:r>
              <a:rPr lang="en-US" sz="1850" b="1" dirty="0">
                <a:solidFill>
                  <a:srgbClr val="F9EEE7"/>
                </a:solidFill>
                <a:latin typeface="Quattrocento" pitchFamily="34" charset="0"/>
                <a:ea typeface="Quattrocento" pitchFamily="34" charset="-122"/>
                <a:cs typeface="Quattrocento" pitchFamily="34" charset="-120"/>
              </a:rPr>
              <a:t>Educational Content</a:t>
            </a:r>
            <a:r>
              <a:rPr lang="en-US" sz="1850" dirty="0">
                <a:solidFill>
                  <a:srgbClr val="F9EEE7"/>
                </a:solidFill>
                <a:latin typeface="Quattrocento" pitchFamily="34" charset="0"/>
                <a:ea typeface="Quattrocento" pitchFamily="34" charset="-122"/>
                <a:cs typeface="Quattrocento" pitchFamily="34" charset="-120"/>
              </a:rPr>
              <a:t>: Clear explanations of climate science, causes, and impacts.</a:t>
            </a:r>
            <a:endParaRPr lang="en-US" sz="1850" dirty="0"/>
          </a:p>
        </p:txBody>
      </p:sp>
      <p:sp>
        <p:nvSpPr>
          <p:cNvPr id="5" name="Text 3"/>
          <p:cNvSpPr/>
          <p:nvPr/>
        </p:nvSpPr>
        <p:spPr>
          <a:xfrm>
            <a:off x="1220629" y="3604974"/>
            <a:ext cx="12572048" cy="766048"/>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F9EEE7"/>
                </a:solidFill>
                <a:latin typeface="Quattrocento" pitchFamily="34" charset="0"/>
                <a:ea typeface="Quattrocento" pitchFamily="34" charset="-122"/>
                <a:cs typeface="Quattrocento" pitchFamily="34" charset="-120"/>
              </a:rPr>
              <a:t>Solutions &amp; Actions</a:t>
            </a:r>
            <a:r>
              <a:rPr lang="en-US" sz="1850" dirty="0">
                <a:solidFill>
                  <a:srgbClr val="F9EEE7"/>
                </a:solidFill>
                <a:latin typeface="Quattrocento" pitchFamily="34" charset="0"/>
                <a:ea typeface="Quattrocento" pitchFamily="34" charset="-122"/>
                <a:cs typeface="Quattrocento" pitchFamily="34" charset="-120"/>
              </a:rPr>
              <a:t>: Practical steps individuals and communities can take to combat climate change, including renewable energy options and conservation tips.</a:t>
            </a:r>
            <a:endParaRPr lang="en-US" sz="1850" dirty="0"/>
          </a:p>
        </p:txBody>
      </p:sp>
      <p:sp>
        <p:nvSpPr>
          <p:cNvPr id="6" name="Text 4"/>
          <p:cNvSpPr/>
          <p:nvPr/>
        </p:nvSpPr>
        <p:spPr>
          <a:xfrm>
            <a:off x="1220629" y="4454723"/>
            <a:ext cx="12572048" cy="383024"/>
          </a:xfrm>
          <a:prstGeom prst="rect">
            <a:avLst/>
          </a:prstGeom>
          <a:noFill/>
          <a:ln/>
        </p:spPr>
        <p:txBody>
          <a:bodyPr wrap="none" lIns="0" tIns="0" rIns="0" bIns="0" rtlCol="0" anchor="t"/>
          <a:lstStyle/>
          <a:p>
            <a:pPr marL="342900" indent="-342900" algn="l">
              <a:lnSpc>
                <a:spcPts val="3000"/>
              </a:lnSpc>
              <a:buSzPct val="100000"/>
              <a:buChar char="•"/>
            </a:pPr>
            <a:r>
              <a:rPr lang="en-US" sz="1850" b="1" dirty="0">
                <a:solidFill>
                  <a:srgbClr val="F9EEE7"/>
                </a:solidFill>
                <a:latin typeface="Quattrocento" pitchFamily="34" charset="0"/>
                <a:ea typeface="Quattrocento" pitchFamily="34" charset="-122"/>
                <a:cs typeface="Quattrocento" pitchFamily="34" charset="-120"/>
              </a:rPr>
              <a:t>Current News</a:t>
            </a:r>
            <a:r>
              <a:rPr lang="en-US" sz="1850" dirty="0">
                <a:solidFill>
                  <a:srgbClr val="F9EEE7"/>
                </a:solidFill>
                <a:latin typeface="Quattrocento" pitchFamily="34" charset="0"/>
                <a:ea typeface="Quattrocento" pitchFamily="34" charset="-122"/>
                <a:cs typeface="Quattrocento" pitchFamily="34" charset="-120"/>
              </a:rPr>
              <a:t>: A regularly updated blog with the latest developments in climate science and policy.</a:t>
            </a:r>
            <a:endParaRPr lang="en-US" sz="1850" dirty="0"/>
          </a:p>
        </p:txBody>
      </p:sp>
      <p:sp>
        <p:nvSpPr>
          <p:cNvPr id="7" name="Text 5"/>
          <p:cNvSpPr/>
          <p:nvPr/>
        </p:nvSpPr>
        <p:spPr>
          <a:xfrm>
            <a:off x="1220629" y="4921448"/>
            <a:ext cx="12572048" cy="383024"/>
          </a:xfrm>
          <a:prstGeom prst="rect">
            <a:avLst/>
          </a:prstGeom>
          <a:noFill/>
          <a:ln/>
        </p:spPr>
        <p:txBody>
          <a:bodyPr wrap="none" lIns="0" tIns="0" rIns="0" bIns="0" rtlCol="0" anchor="t"/>
          <a:lstStyle/>
          <a:p>
            <a:pPr marL="342900" indent="-342900" algn="l">
              <a:lnSpc>
                <a:spcPts val="3000"/>
              </a:lnSpc>
              <a:buSzPct val="100000"/>
              <a:buChar char="•"/>
            </a:pPr>
            <a:r>
              <a:rPr lang="en-US" sz="1850" b="1" dirty="0">
                <a:solidFill>
                  <a:srgbClr val="F9EEE7"/>
                </a:solidFill>
                <a:latin typeface="Quattrocento" pitchFamily="34" charset="0"/>
                <a:ea typeface="Quattrocento" pitchFamily="34" charset="-122"/>
                <a:cs typeface="Quattrocento" pitchFamily="34" charset="-120"/>
              </a:rPr>
              <a:t>Interactive Tools</a:t>
            </a:r>
            <a:r>
              <a:rPr lang="en-US" sz="1850" dirty="0">
                <a:solidFill>
                  <a:srgbClr val="F9EEE7"/>
                </a:solidFill>
                <a:latin typeface="Quattrocento" pitchFamily="34" charset="0"/>
                <a:ea typeface="Quattrocento" pitchFamily="34" charset="-122"/>
                <a:cs typeface="Quattrocento" pitchFamily="34" charset="-120"/>
              </a:rPr>
              <a:t>: Engaging resources like carbon footprint calculators and quizzes to enhance user understanding.</a:t>
            </a:r>
            <a:endParaRPr lang="en-US" sz="1850" dirty="0"/>
          </a:p>
        </p:txBody>
      </p:sp>
      <p:sp>
        <p:nvSpPr>
          <p:cNvPr id="8" name="Text 6"/>
          <p:cNvSpPr/>
          <p:nvPr/>
        </p:nvSpPr>
        <p:spPr>
          <a:xfrm>
            <a:off x="1220629" y="5388173"/>
            <a:ext cx="12572048" cy="766048"/>
          </a:xfrm>
          <a:prstGeom prst="rect">
            <a:avLst/>
          </a:prstGeom>
          <a:noFill/>
          <a:ln/>
        </p:spPr>
        <p:txBody>
          <a:bodyPr wrap="square" lIns="0" tIns="0" rIns="0" bIns="0" rtlCol="0" anchor="t"/>
          <a:lstStyle/>
          <a:p>
            <a:pPr marL="342900" indent="-342900" algn="l">
              <a:lnSpc>
                <a:spcPts val="3000"/>
              </a:lnSpc>
              <a:buSzPct val="100000"/>
              <a:buChar char="•"/>
            </a:pPr>
            <a:r>
              <a:rPr lang="en-US" sz="1850" b="1" dirty="0">
                <a:solidFill>
                  <a:srgbClr val="F9EEE7"/>
                </a:solidFill>
                <a:latin typeface="Quattrocento" pitchFamily="34" charset="0"/>
                <a:ea typeface="Quattrocento" pitchFamily="34" charset="-122"/>
                <a:cs typeface="Quattrocento" pitchFamily="34" charset="-120"/>
              </a:rPr>
              <a:t>Community Engagement</a:t>
            </a:r>
            <a:r>
              <a:rPr lang="en-US" sz="1850" dirty="0">
                <a:solidFill>
                  <a:srgbClr val="F9EEE7"/>
                </a:solidFill>
                <a:latin typeface="Quattrocento" pitchFamily="34" charset="0"/>
                <a:ea typeface="Quattrocento" pitchFamily="34" charset="-122"/>
                <a:cs typeface="Quattrocento" pitchFamily="34" charset="-120"/>
              </a:rPr>
              <a:t>: Opportunities for users to get involved through volunteering, petitions, and local initiatives.</a:t>
            </a:r>
            <a:endParaRPr lang="en-US" sz="1850" dirty="0"/>
          </a:p>
        </p:txBody>
      </p:sp>
      <p:sp>
        <p:nvSpPr>
          <p:cNvPr id="9" name="Text 7"/>
          <p:cNvSpPr/>
          <p:nvPr/>
        </p:nvSpPr>
        <p:spPr>
          <a:xfrm>
            <a:off x="837724" y="6423422"/>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By providing accessible information and encouraging action, our website aims to empower individuals and communities to contribute to a sustainable future.</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43204" y="1959173"/>
            <a:ext cx="4887873" cy="4311134"/>
          </a:xfrm>
          <a:prstGeom prst="rect">
            <a:avLst/>
          </a:prstGeom>
        </p:spPr>
      </p:pic>
      <p:sp>
        <p:nvSpPr>
          <p:cNvPr id="4" name="Text 0"/>
          <p:cNvSpPr/>
          <p:nvPr/>
        </p:nvSpPr>
        <p:spPr>
          <a:xfrm>
            <a:off x="837724" y="663893"/>
            <a:ext cx="7468553" cy="1408033"/>
          </a:xfrm>
          <a:prstGeom prst="rect">
            <a:avLst/>
          </a:prstGeom>
          <a:noFill/>
          <a:ln/>
        </p:spPr>
        <p:txBody>
          <a:bodyPr wrap="square" lIns="0" tIns="0" rIns="0" bIns="0" rtlCol="0" anchor="t"/>
          <a:lstStyle/>
          <a:p>
            <a:pPr marL="0" indent="0">
              <a:lnSpc>
                <a:spcPts val="5500"/>
              </a:lnSpc>
              <a:buNone/>
            </a:pPr>
            <a:r>
              <a:rPr lang="en-US" sz="4400" b="1" dirty="0">
                <a:solidFill>
                  <a:srgbClr val="FFD9BE"/>
                </a:solidFill>
                <a:latin typeface="Quattrocento" pitchFamily="34" charset="0"/>
                <a:ea typeface="Quattrocento" pitchFamily="34" charset="-122"/>
                <a:cs typeface="Quattrocento" pitchFamily="34" charset="-120"/>
              </a:rPr>
              <a:t>Conclusion and Call to Action</a:t>
            </a:r>
            <a:endParaRPr lang="en-US" sz="4400" dirty="0"/>
          </a:p>
        </p:txBody>
      </p:sp>
      <p:sp>
        <p:nvSpPr>
          <p:cNvPr id="5" name="Text 1"/>
          <p:cNvSpPr/>
          <p:nvPr/>
        </p:nvSpPr>
        <p:spPr>
          <a:xfrm>
            <a:off x="837724" y="2430899"/>
            <a:ext cx="7468553" cy="1915120"/>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Climate change is a pressing global challenge that demands immediate action. The choices we make today will determine the future of our planet and the well-being of generations to come. It is crucial that we embrace sustainable practices, reduce our reliance on fossil fuels, and invest in clean energy technologies.</a:t>
            </a:r>
            <a:endParaRPr lang="en-US" sz="1850" dirty="0"/>
          </a:p>
        </p:txBody>
      </p:sp>
      <p:sp>
        <p:nvSpPr>
          <p:cNvPr id="6" name="Text 2"/>
          <p:cNvSpPr/>
          <p:nvPr/>
        </p:nvSpPr>
        <p:spPr>
          <a:xfrm>
            <a:off x="837724" y="4615220"/>
            <a:ext cx="7468553" cy="1532096"/>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The time for complacency is over. We must act now to mitigate the impacts of climate change and build a more sustainable future. Individual actions can make a difference, from reducing our carbon footprint to advocating for policy changes.</a:t>
            </a:r>
            <a:endParaRPr lang="en-US" sz="1850" dirty="0"/>
          </a:p>
        </p:txBody>
      </p:sp>
      <p:sp>
        <p:nvSpPr>
          <p:cNvPr id="7" name="Text 3"/>
          <p:cNvSpPr/>
          <p:nvPr/>
        </p:nvSpPr>
        <p:spPr>
          <a:xfrm>
            <a:off x="837724" y="6416516"/>
            <a:ext cx="7468553" cy="1149072"/>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Together, we can create a world where climate change is not a threat, but a challenge we have overcome. Let us all play our part in building a sustainable future for ourselves and future generations.</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43204" y="1664732"/>
            <a:ext cx="4887873" cy="4900136"/>
          </a:xfrm>
          <a:prstGeom prst="rect">
            <a:avLst/>
          </a:prstGeom>
        </p:spPr>
      </p:pic>
      <p:sp>
        <p:nvSpPr>
          <p:cNvPr id="4" name="Text 0"/>
          <p:cNvSpPr/>
          <p:nvPr/>
        </p:nvSpPr>
        <p:spPr>
          <a:xfrm>
            <a:off x="837724" y="1512808"/>
            <a:ext cx="7468553" cy="2914650"/>
          </a:xfrm>
          <a:prstGeom prst="rect">
            <a:avLst/>
          </a:prstGeom>
          <a:noFill/>
          <a:ln/>
        </p:spPr>
        <p:txBody>
          <a:bodyPr wrap="square" lIns="0" tIns="0" rIns="0" bIns="0" rtlCol="0" anchor="t"/>
          <a:lstStyle/>
          <a:p>
            <a:pPr marL="0" indent="0">
              <a:lnSpc>
                <a:spcPts val="7650"/>
              </a:lnSpc>
              <a:buNone/>
            </a:pPr>
            <a:r>
              <a:rPr lang="en-US" sz="6100" b="1" dirty="0">
                <a:solidFill>
                  <a:srgbClr val="FFD9BE"/>
                </a:solidFill>
                <a:latin typeface="Quattrocento" pitchFamily="34" charset="0"/>
                <a:ea typeface="Quattrocento" pitchFamily="34" charset="-122"/>
                <a:cs typeface="Quattrocento" pitchFamily="34" charset="-120"/>
              </a:rPr>
              <a:t>Thank You! Let Your Climate Story Be Heard</a:t>
            </a:r>
            <a:endParaRPr lang="en-US" sz="6100" dirty="0"/>
          </a:p>
        </p:txBody>
      </p:sp>
      <p:sp>
        <p:nvSpPr>
          <p:cNvPr id="5" name="Text 1"/>
          <p:cNvSpPr/>
          <p:nvPr/>
        </p:nvSpPr>
        <p:spPr>
          <a:xfrm>
            <a:off x="837724" y="4786432"/>
            <a:ext cx="7468553" cy="1149072"/>
          </a:xfrm>
          <a:prstGeom prst="rect">
            <a:avLst/>
          </a:prstGeom>
          <a:noFill/>
          <a:ln/>
        </p:spPr>
        <p:txBody>
          <a:bodyPr wrap="square" lIns="0" tIns="0" rIns="0" bIns="0" rtlCol="0" anchor="t"/>
          <a:lstStyle/>
          <a:p>
            <a:pPr marL="0" indent="0">
              <a:lnSpc>
                <a:spcPts val="3000"/>
              </a:lnSpc>
              <a:buNone/>
            </a:pPr>
            <a:r>
              <a:rPr lang="en-US" sz="1850" dirty="0">
                <a:solidFill>
                  <a:srgbClr val="F9EEE7"/>
                </a:solidFill>
                <a:latin typeface="Quattrocento" pitchFamily="34" charset="0"/>
                <a:ea typeface="Quattrocento" pitchFamily="34" charset="-122"/>
                <a:cs typeface="Quattrocento" pitchFamily="34" charset="-120"/>
              </a:rPr>
              <a:t>Climate change is a pressing global challenge that demands immediate action. By sharing your Climate Story on this website, you can help raise awareness and inspire others to take action.</a:t>
            </a:r>
            <a:endParaRPr lang="en-US" sz="1850" dirty="0"/>
          </a:p>
        </p:txBody>
      </p:sp>
      <p:sp>
        <p:nvSpPr>
          <p:cNvPr id="6" name="Text 2"/>
          <p:cNvSpPr/>
          <p:nvPr/>
        </p:nvSpPr>
        <p:spPr>
          <a:xfrm>
            <a:off x="837724" y="6294477"/>
            <a:ext cx="5718691" cy="422315"/>
          </a:xfrm>
          <a:prstGeom prst="rect">
            <a:avLst/>
          </a:prstGeom>
          <a:noFill/>
          <a:ln/>
        </p:spPr>
        <p:txBody>
          <a:bodyPr wrap="none" lIns="0" tIns="0" rIns="0" bIns="0" rtlCol="0" anchor="t"/>
          <a:lstStyle/>
          <a:p>
            <a:pPr marL="0" indent="0">
              <a:lnSpc>
                <a:spcPts val="3300"/>
              </a:lnSpc>
              <a:buNone/>
            </a:pPr>
            <a:r>
              <a:rPr lang="en-US" sz="2650" b="1" dirty="0">
                <a:solidFill>
                  <a:srgbClr val="FFFFFF"/>
                </a:solidFill>
                <a:latin typeface="Quattrocento" pitchFamily="34" charset="0"/>
                <a:ea typeface="Quattrocento" pitchFamily="34" charset="-122"/>
                <a:cs typeface="Quattrocento" pitchFamily="34" charset="-120"/>
              </a:rPr>
              <a:t>"YOUR CLIMATE STORY MATTERS!!!"</a:t>
            </a:r>
            <a:endParaRPr lang="en-US" sz="2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TotalTime>
  <Words>837</Words>
  <Application>Microsoft Office PowerPoint</Application>
  <PresentationFormat>Custom</PresentationFormat>
  <Paragraphs>39</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Quattrocento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Nayana BR</cp:lastModifiedBy>
  <cp:revision>1</cp:revision>
  <dcterms:created xsi:type="dcterms:W3CDTF">2024-10-06T09:20:36Z</dcterms:created>
  <dcterms:modified xsi:type="dcterms:W3CDTF">2024-10-06T10:18:03Z</dcterms:modified>
</cp:coreProperties>
</file>